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5D6"/>
    <a:srgbClr val="F698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ECE3-31D5-4787-ADA1-5D0FDDC101A5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C4BED-D94D-4155-BF2F-30E958258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30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ECE3-31D5-4787-ADA1-5D0FDDC101A5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C4BED-D94D-4155-BF2F-30E958258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07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ECE3-31D5-4787-ADA1-5D0FDDC101A5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C4BED-D94D-4155-BF2F-30E958258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82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ECE3-31D5-4787-ADA1-5D0FDDC101A5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C4BED-D94D-4155-BF2F-30E958258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466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ECE3-31D5-4787-ADA1-5D0FDDC101A5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C4BED-D94D-4155-BF2F-30E958258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02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ECE3-31D5-4787-ADA1-5D0FDDC101A5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C4BED-D94D-4155-BF2F-30E958258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792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ECE3-31D5-4787-ADA1-5D0FDDC101A5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C4BED-D94D-4155-BF2F-30E958258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064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ECE3-31D5-4787-ADA1-5D0FDDC101A5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C4BED-D94D-4155-BF2F-30E958258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9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ECE3-31D5-4787-ADA1-5D0FDDC101A5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C4BED-D94D-4155-BF2F-30E958258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39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ECE3-31D5-4787-ADA1-5D0FDDC101A5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C4BED-D94D-4155-BF2F-30E958258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08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ECE3-31D5-4787-ADA1-5D0FDDC101A5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C4BED-D94D-4155-BF2F-30E958258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0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3ECE3-31D5-4787-ADA1-5D0FDDC101A5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C4BED-D94D-4155-BF2F-30E958258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96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305BEB3-DD75-428B-A9B9-95C5283C2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-356833"/>
            <a:ext cx="5915025" cy="1767417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kumimoji="1" lang="ja-JP" altLang="en-US" sz="2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越谷市立病院</a:t>
            </a:r>
            <a:br>
              <a:rPr kumimoji="1" lang="en-US" altLang="ja-JP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</a:br>
            <a:r>
              <a:rPr kumimoji="1"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認定看護師による同行訪問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F631C86-A9F4-4FA3-8B79-DABADA076E93}"/>
              </a:ext>
            </a:extLst>
          </p:cNvPr>
          <p:cNvSpPr txBox="1"/>
          <p:nvPr/>
        </p:nvSpPr>
        <p:spPr>
          <a:xfrm>
            <a:off x="210026" y="1697483"/>
            <a:ext cx="6647974" cy="2135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ご自宅で療養されている利用者様で通院が困難な場合に、</a:t>
            </a: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越谷市立病院の認定看護師が訪問看護師と一緒に訪問し、</a:t>
            </a: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ご自宅での生活が継続できるよう専門的なケアを提供します。</a:t>
            </a: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lnSpc>
                <a:spcPct val="150000"/>
              </a:lnSpc>
            </a:pPr>
            <a:endParaRPr lang="en-US" altLang="ja-JP" sz="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ja-JP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認定看護師とは、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日本看護協会で認定された熟練した看護技術と</a:t>
            </a:r>
            <a:endParaRPr lang="en-US" altLang="ja-JP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知識がある</a:t>
            </a:r>
            <a:r>
              <a:rPr lang="ja-JP" altLang="ja-JP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看護師のこと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をいいます。</a:t>
            </a:r>
            <a:endParaRPr lang="ja-JP" altLang="ja-JP" sz="1600" dirty="0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684CD8CA-8C7F-4802-9738-E948F99CB1EF}"/>
              </a:ext>
            </a:extLst>
          </p:cNvPr>
          <p:cNvGrpSpPr/>
          <p:nvPr/>
        </p:nvGrpSpPr>
        <p:grpSpPr>
          <a:xfrm>
            <a:off x="-41353" y="1268027"/>
            <a:ext cx="6940704" cy="238126"/>
            <a:chOff x="41359" y="1466338"/>
            <a:chExt cx="6940704" cy="238126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191763B2-87F0-4C1D-BDD4-04C06A45B5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59" y="1466339"/>
              <a:ext cx="3448050" cy="238125"/>
            </a:xfrm>
            <a:prstGeom prst="rect">
              <a:avLst/>
            </a:prstGeom>
          </p:spPr>
        </p:pic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765AAA9A-9C2F-4F04-B9C1-E8147D5079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4013" y="1466338"/>
              <a:ext cx="3448050" cy="238125"/>
            </a:xfrm>
            <a:prstGeom prst="rect">
              <a:avLst/>
            </a:prstGeom>
          </p:spPr>
        </p:pic>
      </p:grpSp>
      <p:pic>
        <p:nvPicPr>
          <p:cNvPr id="11" name="図 10" descr="医療従事者と患者のイラスト">
            <a:extLst>
              <a:ext uri="{FF2B5EF4-FFF2-40B4-BE49-F238E27FC236}">
                <a16:creationId xmlns:a16="http://schemas.microsoft.com/office/drawing/2014/main" id="{7F168841-9A8A-4443-833A-733F7A2B749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983" y="7404801"/>
            <a:ext cx="2171920" cy="152901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四角形: 対角を丸める 11">
            <a:extLst>
              <a:ext uri="{FF2B5EF4-FFF2-40B4-BE49-F238E27FC236}">
                <a16:creationId xmlns:a16="http://schemas.microsoft.com/office/drawing/2014/main" id="{04272D08-0F8B-4124-9B44-307B273ED14D}"/>
              </a:ext>
            </a:extLst>
          </p:cNvPr>
          <p:cNvSpPr/>
          <p:nvPr/>
        </p:nvSpPr>
        <p:spPr>
          <a:xfrm>
            <a:off x="11151" y="3843010"/>
            <a:ext cx="6824547" cy="2241216"/>
          </a:xfrm>
          <a:prstGeom prst="round2DiagRect">
            <a:avLst/>
          </a:prstGeom>
          <a:solidFill>
            <a:srgbClr val="FBE5D6">
              <a:alpha val="50196"/>
            </a:srgb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対象となる利用者様と担当者</a:t>
            </a:r>
            <a:endParaRPr kumimoji="1" lang="en-US" altLang="ja-JP" b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en-US" altLang="ja-JP" sz="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深い褥瘡がある方</a:t>
            </a:r>
            <a:endParaRPr kumimoji="1" lang="en-US" altLang="ja-JP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人工肛門もしくは人工膀胱周囲にトラブルがある方</a:t>
            </a:r>
            <a:endParaRPr kumimoji="1" lang="en-US" altLang="ja-JP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担当：皮膚・排泄ケア認定看護師　</a:t>
            </a:r>
            <a:endParaRPr kumimoji="1" lang="en-US" altLang="ja-JP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がんの病状で鎮痛療法を行っており、痛みなどでお困りの方</a:t>
            </a:r>
            <a:endParaRPr kumimoji="1" lang="en-US" altLang="ja-JP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担当：緩和ケア認定看護師　</a:t>
            </a:r>
            <a:endParaRPr kumimoji="1" lang="en-US" altLang="ja-JP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C6D1020-783E-4EAE-A4D5-8853542A4ACA}"/>
              </a:ext>
            </a:extLst>
          </p:cNvPr>
          <p:cNvSpPr/>
          <p:nvPr/>
        </p:nvSpPr>
        <p:spPr>
          <a:xfrm>
            <a:off x="82236" y="6169605"/>
            <a:ext cx="3047782" cy="266239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00206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お支払いについて</a:t>
            </a:r>
            <a:endParaRPr kumimoji="1" lang="en-US" altLang="ja-JP" b="1" dirty="0">
              <a:solidFill>
                <a:srgbClr val="00206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en-US" altLang="ja-JP" sz="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①同行訪問の料金</a:t>
            </a:r>
            <a:endParaRPr kumimoji="1" lang="en-US" altLang="ja-JP" sz="3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１割負担：</a:t>
            </a:r>
            <a:r>
              <a:rPr kumimoji="1" lang="en-US" altLang="ja-JP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1,290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</a:t>
            </a:r>
            <a:endParaRPr kumimoji="1" lang="en-US" altLang="ja-JP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２割負担：</a:t>
            </a:r>
            <a:r>
              <a:rPr kumimoji="1" lang="en-US" altLang="ja-JP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2,570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</a:t>
            </a:r>
            <a:endParaRPr kumimoji="1" lang="en-US" altLang="ja-JP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３割負担：</a:t>
            </a:r>
            <a:r>
              <a:rPr kumimoji="1" lang="en-US" altLang="ja-JP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3,860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</a:t>
            </a:r>
            <a:endParaRPr kumimoji="1" lang="en-US" altLang="ja-JP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en-US" altLang="ja-JP" sz="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②交通費</a:t>
            </a:r>
            <a:endParaRPr kumimoji="1" lang="en-US" altLang="ja-JP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往復</a:t>
            </a:r>
            <a:r>
              <a:rPr kumimoji="1" lang="en-US" altLang="ja-JP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10km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圏内一律</a:t>
            </a:r>
            <a:r>
              <a:rPr kumimoji="1" lang="en-US" altLang="ja-JP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400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</a:t>
            </a:r>
            <a:endParaRPr kumimoji="1" lang="en-US" altLang="ja-JP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en-US" altLang="ja-JP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1km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ごとに</a:t>
            </a:r>
            <a:r>
              <a:rPr kumimoji="1" lang="en-US" altLang="ja-JP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40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円増額</a:t>
            </a:r>
            <a:endParaRPr kumimoji="1" lang="en-US" altLang="ja-JP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駐車場代が発生する場合実費請求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F7611F7-B61B-4D94-A206-EE539A9261B4}"/>
              </a:ext>
            </a:extLst>
          </p:cNvPr>
          <p:cNvSpPr txBox="1"/>
          <p:nvPr/>
        </p:nvSpPr>
        <p:spPr>
          <a:xfrm>
            <a:off x="1028464" y="8903129"/>
            <a:ext cx="65536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お問い合わせ先：越谷市立病院　医療連携　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048-965-2221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（代表）　</a:t>
            </a:r>
          </a:p>
        </p:txBody>
      </p:sp>
      <p:sp>
        <p:nvSpPr>
          <p:cNvPr id="17" name="吹き出し: 角を丸めた四角形 16">
            <a:extLst>
              <a:ext uri="{FF2B5EF4-FFF2-40B4-BE49-F238E27FC236}">
                <a16:creationId xmlns:a16="http://schemas.microsoft.com/office/drawing/2014/main" id="{FC92EE16-66A6-48FE-A5AD-0775BDAC00D0}"/>
              </a:ext>
            </a:extLst>
          </p:cNvPr>
          <p:cNvSpPr/>
          <p:nvPr/>
        </p:nvSpPr>
        <p:spPr>
          <a:xfrm>
            <a:off x="3200399" y="6252416"/>
            <a:ext cx="3527361" cy="1012735"/>
          </a:xfrm>
          <a:prstGeom prst="wedgeRoundRectCallout">
            <a:avLst>
              <a:gd name="adj1" fmla="val 13009"/>
              <a:gd name="adj2" fmla="val 62500"/>
              <a:gd name="adj3" fmla="val 16667"/>
            </a:avLst>
          </a:prstGeom>
          <a:noFill/>
          <a:ln w="19050">
            <a:solidFill>
              <a:srgbClr val="F698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いつもご自宅に訪問している</a:t>
            </a:r>
            <a:endParaRPr kumimoji="1" lang="en-US" altLang="ja-JP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訪問看護師と協力して</a:t>
            </a:r>
            <a:endParaRPr kumimoji="1" lang="en-US" altLang="ja-JP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質の高いケアを提供していきます</a:t>
            </a:r>
          </a:p>
        </p:txBody>
      </p:sp>
    </p:spTree>
    <p:extLst>
      <p:ext uri="{BB962C8B-B14F-4D97-AF65-F5344CB8AC3E}">
        <p14:creationId xmlns:p14="http://schemas.microsoft.com/office/powerpoint/2010/main" val="162838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223</Words>
  <Application>Microsoft Office PowerPoint</Application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UD デジタル 教科書体 NP-R</vt:lpstr>
      <vt:lpstr>游ゴシック</vt:lpstr>
      <vt:lpstr>游ゴシック Light</vt:lpstr>
      <vt:lpstr>Arial</vt:lpstr>
      <vt:lpstr>Calibri</vt:lpstr>
      <vt:lpstr>Calibri Light</vt:lpstr>
      <vt:lpstr>Office テーマ</vt:lpstr>
      <vt:lpstr>越谷市立病院 認定看護師による同行訪問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LocalAdmin</dc:creator>
  <cp:lastModifiedBy>LocalAdmin</cp:lastModifiedBy>
  <cp:revision>23</cp:revision>
  <cp:lastPrinted>2022-09-08T00:24:10Z</cp:lastPrinted>
  <dcterms:created xsi:type="dcterms:W3CDTF">2022-08-30T03:55:07Z</dcterms:created>
  <dcterms:modified xsi:type="dcterms:W3CDTF">2023-07-26T09:34:25Z</dcterms:modified>
</cp:coreProperties>
</file>